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notesSlides/notesSlide12.xml" ContentType="application/vnd.openxmlformats-officedocument.presentationml.notesSlide+xml"/>
  <Override PartName="/ppt/slides/slide22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Default Extension="pdf" ContentType="application/pdf"/>
  <Override PartName="/ppt/notesSlides/notesSlide6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706" r:id="rId1"/>
  </p:sldMasterIdLst>
  <p:notesMasterIdLst>
    <p:notesMasterId r:id="rId30"/>
  </p:notesMasterIdLst>
  <p:handoutMasterIdLst>
    <p:handoutMasterId r:id="rId31"/>
  </p:handoutMasterIdLst>
  <p:sldIdLst>
    <p:sldId id="256" r:id="rId2"/>
    <p:sldId id="258" r:id="rId3"/>
    <p:sldId id="282" r:id="rId4"/>
    <p:sldId id="286" r:id="rId5"/>
    <p:sldId id="291" r:id="rId6"/>
    <p:sldId id="297" r:id="rId7"/>
    <p:sldId id="283" r:id="rId8"/>
    <p:sldId id="293" r:id="rId9"/>
    <p:sldId id="269" r:id="rId10"/>
    <p:sldId id="264" r:id="rId11"/>
    <p:sldId id="267" r:id="rId12"/>
    <p:sldId id="287" r:id="rId13"/>
    <p:sldId id="288" r:id="rId14"/>
    <p:sldId id="289" r:id="rId15"/>
    <p:sldId id="290" r:id="rId16"/>
    <p:sldId id="265" r:id="rId17"/>
    <p:sldId id="285" r:id="rId18"/>
    <p:sldId id="296" r:id="rId19"/>
    <p:sldId id="266" r:id="rId20"/>
    <p:sldId id="301" r:id="rId21"/>
    <p:sldId id="298" r:id="rId22"/>
    <p:sldId id="302" r:id="rId23"/>
    <p:sldId id="300" r:id="rId24"/>
    <p:sldId id="295" r:id="rId25"/>
    <p:sldId id="303" r:id="rId26"/>
    <p:sldId id="280" r:id="rId27"/>
    <p:sldId id="294" r:id="rId28"/>
    <p:sldId id="281" r:id="rId29"/>
  </p:sldIdLst>
  <p:sldSz cx="9144000" cy="6858000" type="screen4x3"/>
  <p:notesSz cx="9144000" cy="6858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4" frameSlides="1"/>
</p:presentationPr>
</file>

<file path=ppt/tableStyles.xml><?xml version="1.0" encoding="utf-8"?>
<a:tblStyleLst xmlns:a="http://schemas.openxmlformats.org/drawingml/2006/main" def="{0B79D379-5649-4AF1-9D7B-4C7594DCABCA}">
  <a:tblStyle styleId="{0B79D379-5649-4AF1-9D7B-4C7594DCABCA}" styleName="Table_0"/>
  <a:tblStyle styleId="{0E490A6F-6714-48C4-BAE3-FDF746ED3174}" styleName="Table_1"/>
  <a:tblStyle styleId="{C998E054-DBBB-4817-8412-E605CFA31B94}" styleName="Table_2"/>
  <a:tblStyle styleId="{E429F650-E39E-49CA-AB3C-0F27434C62AD}" styleName="Table_3"/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>
      <p:cViewPr varScale="1">
        <p:scale>
          <a:sx n="64" d="100"/>
          <a:sy n="64" d="100"/>
        </p:scale>
        <p:origin x="-20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handoutMaster" Target="handoutMasters/handout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1E30A-AED9-EF49-805C-53B955C5DE11}" type="datetimeFigureOut">
              <a:rPr lang="en-US" smtClean="0"/>
              <a:pPr/>
              <a:t>10/5/15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FC127-A898-6441-8DC9-D46EFF5B2CF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3" name="Shape 3"/>
          <p:cNvSpPr txBox="1">
            <a:spLocks noGrp="1"/>
          </p:cNvSpPr>
          <p:nvPr>
            <p:ph type="dt" idx="10"/>
          </p:nvPr>
        </p:nvSpPr>
        <p:spPr>
          <a:xfrm>
            <a:off x="5179483" y="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4" name="Shape 4"/>
          <p:cNvSpPr>
            <a:spLocks noGrp="1" noRot="1" noChangeAspect="1"/>
          </p:cNvSpPr>
          <p:nvPr>
            <p:ph type="sldImg" idx="3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" name="Shape 5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ftr" idx="11"/>
          </p:nvPr>
        </p:nvSpPr>
        <p:spPr>
          <a:xfrm>
            <a:off x="1" y="651391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1pPr>
            <a:lvl2pPr marL="457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914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3pPr>
            <a:lvl4pPr marL="1371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4pPr>
            <a:lvl5pPr marL="18288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5pPr>
            <a:lvl6pPr marL="22860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6pPr>
            <a:lvl7pPr marL="27432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7pPr>
            <a:lvl8pPr marL="32004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8pPr>
            <a:lvl9pPr marL="365760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5179483" y="651391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>
            <a:lvl1pPr marL="0" marR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16" charset="-128"/>
                <a:cs typeface="ＭＳ Ｐゴシック" pitchFamily="16" charset="-128"/>
              </a:rPr>
              <a:t>Circles with number are registered public water supply wells</a:t>
            </a:r>
          </a:p>
          <a:p>
            <a:r>
              <a:rPr lang="en-US" dirty="0" smtClean="0">
                <a:ea typeface="ＭＳ Ｐゴシック" pitchFamily="16" charset="-128"/>
                <a:cs typeface="ＭＳ Ｐゴシック" pitchFamily="16" charset="-128"/>
              </a:rPr>
              <a:t>Red dots are PCS’s, multiple sources on several sites</a:t>
            </a:r>
          </a:p>
          <a:p>
            <a:r>
              <a:rPr lang="en-US" dirty="0" smtClean="0">
                <a:ea typeface="ＭＳ Ｐゴシック" pitchFamily="16" charset="-128"/>
                <a:cs typeface="ＭＳ Ｐゴシック" pitchFamily="16" charset="-128"/>
              </a:rPr>
              <a:t>Large circles are community water supply wells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2EEAF3-1B9B-A242-BFFB-9125217E4484}" type="slidenum">
              <a:rPr lang="en-US" smtClean="0">
                <a:latin typeface="Arial" pitchFamily="16" charset="0"/>
              </a:rPr>
              <a:pPr/>
              <a:t>22</a:t>
            </a:fld>
            <a:endParaRPr lang="en-US" dirty="0" smtClean="0">
              <a:latin typeface="Arial" pitchFamily="16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Shape 382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Shape 38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 the resource</a:t>
            </a:r>
          </a:p>
          <a:p>
            <a:r>
              <a:rPr lang="en-US" dirty="0" smtClean="0"/>
              <a:t>Without preventing future community water supply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Shape 390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Protect the resource</a:t>
            </a:r>
          </a:p>
          <a:p>
            <a:r>
              <a:rPr lang="en-US" dirty="0" smtClean="0"/>
              <a:t>Without preventing future community water supply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Stratified drift and ice contact </a:t>
            </a:r>
          </a:p>
          <a:p>
            <a:endParaRPr lang="en-US" dirty="0" smtClean="0"/>
          </a:p>
          <a:p>
            <a:r>
              <a:rPr lang="en-US" dirty="0" smtClean="0"/>
              <a:t>Focus on small</a:t>
            </a:r>
            <a:r>
              <a:rPr lang="en-US" baseline="0" dirty="0" smtClean="0"/>
              <a:t> area in red box – SE New Hampshire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Completed</a:t>
            </a:r>
            <a:r>
              <a:rPr lang="en-US" baseline="0" dirty="0" smtClean="0"/>
              <a:t> through an internship with SENH Planning Commission and NH Water Resource Research Center – 5 USGS publications that defined the sand and gravel resource</a:t>
            </a:r>
          </a:p>
          <a:p>
            <a:endParaRPr lang="en-US" baseline="0" dirty="0" smtClean="0"/>
          </a:p>
          <a:p>
            <a:r>
              <a:rPr lang="en-US" dirty="0" smtClean="0"/>
              <a:t>All you need to know about groundwater and how to protect it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 area around town, label ponds, major rivers</a:t>
            </a:r>
          </a:p>
        </p:txBody>
      </p:sp>
      <p:sp>
        <p:nvSpPr>
          <p:cNvPr id="179" name="Shape 179"/>
          <p:cNvSpPr txBox="1">
            <a:spLocks noGrp="1"/>
          </p:cNvSpPr>
          <p:nvPr>
            <p:ph type="sldNum" idx="12"/>
          </p:nvPr>
        </p:nvSpPr>
        <p:spPr>
          <a:xfrm>
            <a:off x="5179483" y="6513910"/>
            <a:ext cx="3962399" cy="3429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25000"/>
                <a:buFont typeface="Calibri"/>
                <a:buNone/>
              </a:pPr>
              <a:t>10</a:t>
            </a:fld>
            <a:endParaRPr lang="en-US" sz="1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dirty="0" smtClean="0"/>
              <a:t>Point out Pine Road and Route 125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Sand and gravel extraction</a:t>
            </a:r>
          </a:p>
          <a:p>
            <a:pPr>
              <a:spcBef>
                <a:spcPts val="0"/>
              </a:spcBef>
              <a:buNone/>
            </a:pPr>
            <a:r>
              <a:rPr lang="en-US" dirty="0" smtClean="0"/>
              <a:t>Industrial/commercial</a:t>
            </a:r>
            <a:r>
              <a:rPr lang="en-US" baseline="0" dirty="0" smtClean="0"/>
              <a:t> activity</a:t>
            </a:r>
            <a:endParaRPr dirty="0"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5179483" y="6513910"/>
            <a:ext cx="3962399" cy="3429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chemeClr val="dk1"/>
              </a:buClr>
              <a:buSzPct val="25000"/>
              <a:buFont typeface="Calibri"/>
              <a:buNone/>
            </a:pPr>
            <a:fld id="{00000000-1234-1234-1234-123412341234}" type="slidenum">
              <a:rPr lang="en-US"/>
              <a:pPr lvl="0">
                <a:spcBef>
                  <a:spcPts val="0"/>
                </a:spcBef>
                <a:buClr>
                  <a:schemeClr val="dk1"/>
                </a:buClr>
                <a:buSzPct val="25000"/>
                <a:buFont typeface="Calibri"/>
                <a:buNone/>
              </a:pPr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914401" y="3257550"/>
            <a:ext cx="7315199" cy="308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df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df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221581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ct val="25000"/>
              <a:buFont typeface="Calibri"/>
              <a:buNone/>
            </a:pPr>
            <a:r>
              <a:rPr lang="en-US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Source Water Protection and Development - </a:t>
            </a:r>
            <a:br>
              <a:rPr lang="en-US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b="1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Conflicts and Convergence</a:t>
            </a:r>
            <a:endParaRPr lang="en-US" b="1" i="0" u="none" strike="noStrike" cap="none" baseline="0" dirty="0">
              <a:solidFill>
                <a:srgbClr val="2159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Shape 8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32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 New England Water Works Association Symposium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Devens</a:t>
            </a: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Massachusetts</a:t>
            </a:r>
            <a:endParaRPr lang="en-US" sz="2800" b="0" i="0" u="none" strike="noStrike" cap="none" baseline="0" dirty="0" smtClean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2800" b="0" i="0" u="none" strike="noStrike" cap="none" baseline="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ctober 22, 2015</a:t>
            </a: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r>
              <a:rPr lang="en-US" sz="120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October 22, 2015</a:t>
            </a:r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Shape 88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6" name="Shape 86"/>
          <p:cNvPicPr preferRelativeResize="0"/>
          <p:nvPr/>
        </p:nvPicPr>
        <p:blipFill rotWithShape="1">
          <a:blip r:embed="rId3">
            <a:alphaModFix/>
          </a:blip>
          <a:srcRect r="71744"/>
          <a:stretch/>
        </p:blipFill>
        <p:spPr>
          <a:xfrm>
            <a:off x="3409369" y="5281856"/>
            <a:ext cx="2358614" cy="1074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title"/>
          </p:nvPr>
        </p:nvSpPr>
        <p:spPr>
          <a:xfrm>
            <a:off x="457200" y="169706"/>
            <a:ext cx="8229600" cy="67461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3600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Co-Occurrence of</a:t>
            </a:r>
            <a:r>
              <a:rPr lang="en-US" sz="3600" b="1" i="0" u="none" strike="noStrike" cap="none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 Resources</a:t>
            </a:r>
            <a:endParaRPr lang="en-US" sz="3600" b="1" i="0" u="none" strike="noStrike" cap="none" baseline="0" dirty="0">
              <a:solidFill>
                <a:srgbClr val="2159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Shape 17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10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4" name="Shape 174"/>
          <p:cNvPicPr preferRelativeResize="0"/>
          <p:nvPr/>
        </p:nvPicPr>
        <p:blipFill rotWithShape="1">
          <a:blip r:embed="rId3">
            <a:alphaModFix/>
          </a:blip>
          <a:srcRect l="12079" t="7403" r="15622" b="22360"/>
          <a:stretch/>
        </p:blipFill>
        <p:spPr>
          <a:xfrm>
            <a:off x="891729" y="789331"/>
            <a:ext cx="7489012" cy="56220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/>
          <p:cNvSpPr/>
          <p:nvPr/>
        </p:nvSpPr>
        <p:spPr>
          <a:xfrm>
            <a:off x="2687053" y="1611237"/>
            <a:ext cx="1082842" cy="1075816"/>
          </a:xfrm>
          <a:prstGeom prst="ellipse">
            <a:avLst/>
          </a:prstGeom>
          <a:noFill/>
          <a:ln w="19050">
            <a:solidFill>
              <a:srgbClr val="00009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t="11380" b="16996"/>
          <a:stretch/>
        </p:blipFill>
        <p:spPr>
          <a:xfrm>
            <a:off x="450550" y="169323"/>
            <a:ext cx="7033722" cy="6519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4">
            <a:alphaModFix/>
          </a:blip>
          <a:srcRect l="5003" t="82933" r="48968" b="2716"/>
          <a:stretch/>
        </p:blipFill>
        <p:spPr>
          <a:xfrm>
            <a:off x="6014099" y="1006250"/>
            <a:ext cx="2954927" cy="119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157" y="2582804"/>
            <a:ext cx="2677820" cy="3892148"/>
          </a:xfrm>
          <a:prstGeom prst="rect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5772"/>
            <a:ext cx="5732699" cy="66671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0157" y="281911"/>
            <a:ext cx="2835559" cy="1709928"/>
          </a:xfrm>
          <a:prstGeom prst="rect">
            <a:avLst/>
          </a:prstGeom>
        </p:spPr>
      </p:pic>
      <p:sp>
        <p:nvSpPr>
          <p:cNvPr id="7" name="Up Arrow 6"/>
          <p:cNvSpPr/>
          <p:nvPr/>
        </p:nvSpPr>
        <p:spPr>
          <a:xfrm rot="18996598">
            <a:off x="5366348" y="1628909"/>
            <a:ext cx="652223" cy="2262660"/>
          </a:xfrm>
          <a:prstGeom prst="up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89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269278" y="192024"/>
            <a:ext cx="3874722" cy="1527337"/>
          </a:xfrm>
        </p:spPr>
        <p:txBody>
          <a:bodyPr>
            <a:noAutofit/>
          </a:bodyPr>
          <a:lstStyle/>
          <a:p>
            <a:pPr algn="r"/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09026" y="833377"/>
            <a:ext cx="2395457" cy="437526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6545" b="1" dirty="0" smtClean="0">
                <a:solidFill>
                  <a:srgbClr val="215968"/>
                </a:solidFill>
                <a:latin typeface="Gabriola" panose="04040605051002020D02" pitchFamily="82" charset="0"/>
              </a:rPr>
              <a:t>Conserved Lands in Brentwood</a:t>
            </a:r>
          </a:p>
          <a:p>
            <a:pPr marL="0" indent="0" algn="r">
              <a:buNone/>
            </a:pPr>
            <a:endParaRPr lang="en-US" sz="6545" b="1" dirty="0" smtClean="0">
              <a:solidFill>
                <a:srgbClr val="215968"/>
              </a:solidFill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en-US" sz="40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By </a:t>
            </a:r>
            <a:r>
              <a:rPr lang="en-US" sz="4000" dirty="0" smtClean="0">
                <a:solidFill>
                  <a:schemeClr val="accent6"/>
                </a:solidFill>
                <a:latin typeface="Gabriola" panose="04040605051002020D02" pitchFamily="82" charset="0"/>
              </a:rPr>
              <a:t>the Numbers:</a:t>
            </a:r>
          </a:p>
          <a:p>
            <a:pPr>
              <a:spcAft>
                <a:spcPts val="1000"/>
              </a:spcAft>
            </a:pPr>
            <a:r>
              <a:rPr lang="en-US" dirty="0" smtClean="0"/>
              <a:t>~</a:t>
            </a:r>
            <a:r>
              <a:rPr lang="en-US" sz="4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3,279</a:t>
            </a:r>
            <a:r>
              <a:rPr lang="en-US" dirty="0" smtClean="0"/>
              <a:t> acres of conserved land</a:t>
            </a:r>
            <a:r>
              <a:rPr lang="en-US" dirty="0" smtClean="0"/>
              <a:t> </a:t>
            </a:r>
          </a:p>
          <a:p>
            <a:pPr>
              <a:spcAft>
                <a:spcPts val="1000"/>
              </a:spcAft>
            </a:pPr>
            <a:r>
              <a:rPr lang="en-US" dirty="0" smtClean="0"/>
              <a:t>~</a:t>
            </a:r>
            <a:r>
              <a:rPr lang="en-US" sz="4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30</a:t>
            </a:r>
            <a:r>
              <a:rPr lang="en-US" sz="29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%</a:t>
            </a:r>
            <a:r>
              <a:rPr lang="en-US" dirty="0" smtClean="0"/>
              <a:t> of Brentwood</a:t>
            </a:r>
            <a:r>
              <a:rPr lang="en-US" dirty="0" smtClean="0"/>
              <a:t> </a:t>
            </a:r>
            <a:r>
              <a:rPr lang="en-US" dirty="0" smtClean="0"/>
              <a:t>land </a:t>
            </a:r>
            <a:r>
              <a:rPr lang="en-US" dirty="0" smtClean="0"/>
              <a:t>is </a:t>
            </a:r>
            <a:r>
              <a:rPr lang="en-US" dirty="0" smtClean="0"/>
              <a:t>conserved</a:t>
            </a:r>
            <a:endParaRPr lang="en-US" dirty="0" smtClean="0"/>
          </a:p>
          <a:p>
            <a:pPr>
              <a:spcAft>
                <a:spcPts val="1000"/>
              </a:spcAft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026" y="5027820"/>
            <a:ext cx="3034974" cy="18301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3" y="192024"/>
            <a:ext cx="5607381" cy="6665976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22191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63639" y="669282"/>
            <a:ext cx="2338932" cy="4539365"/>
          </a:xfrm>
        </p:spPr>
        <p:txBody>
          <a:bodyPr>
            <a:normAutofit fontScale="70000" lnSpcReduction="20000"/>
          </a:bodyPr>
          <a:lstStyle/>
          <a:p>
            <a:pPr algn="ctr">
              <a:spcAft>
                <a:spcPts val="1000"/>
              </a:spcAft>
              <a:buNone/>
            </a:pPr>
            <a:r>
              <a:rPr lang="en-US" sz="4571" b="1" dirty="0" smtClean="0">
                <a:solidFill>
                  <a:srgbClr val="215968"/>
                </a:solidFill>
              </a:rPr>
              <a:t>Conserved Lands within Aquifer</a:t>
            </a:r>
          </a:p>
          <a:p>
            <a:pPr>
              <a:spcAft>
                <a:spcPts val="1000"/>
              </a:spcAft>
            </a:pPr>
            <a:r>
              <a:rPr lang="en-US" dirty="0" smtClean="0"/>
              <a:t>~ </a:t>
            </a:r>
            <a:r>
              <a:rPr lang="en-US" sz="4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756 </a:t>
            </a:r>
            <a:r>
              <a:rPr lang="en-US" dirty="0" smtClean="0"/>
              <a:t>acres of aquifer are conserved land</a:t>
            </a:r>
          </a:p>
          <a:p>
            <a:pPr>
              <a:spcAft>
                <a:spcPts val="1000"/>
              </a:spcAft>
            </a:pPr>
            <a:r>
              <a:rPr lang="en-US" dirty="0"/>
              <a:t>~</a:t>
            </a:r>
            <a:r>
              <a:rPr lang="en-US" sz="4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20</a:t>
            </a:r>
            <a:r>
              <a:rPr lang="en-US" sz="29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%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aquifer </a:t>
            </a:r>
            <a:r>
              <a:rPr lang="en-US" dirty="0"/>
              <a:t>is </a:t>
            </a:r>
            <a:r>
              <a:rPr lang="en-US" dirty="0" smtClean="0"/>
              <a:t>conserved</a:t>
            </a:r>
          </a:p>
        </p:txBody>
      </p:sp>
      <p:sp>
        <p:nvSpPr>
          <p:cNvPr id="2" name="Rectangle 1"/>
          <p:cNvSpPr/>
          <p:nvPr/>
        </p:nvSpPr>
        <p:spPr>
          <a:xfrm>
            <a:off x="6263639" y="5649688"/>
            <a:ext cx="1096464" cy="4408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05272" cy="66659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6454" y="4661809"/>
            <a:ext cx="2957513" cy="142875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78844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89681" y="-60960"/>
            <a:ext cx="8613472" cy="1325563"/>
          </a:xfrm>
        </p:spPr>
        <p:txBody>
          <a:bodyPr>
            <a:normAutofit/>
          </a:bodyPr>
          <a:lstStyle/>
          <a:p>
            <a:pPr algn="ctr"/>
            <a:endParaRPr lang="en-US" sz="3800" b="1" dirty="0">
              <a:solidFill>
                <a:srgbClr val="92D05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960" y="240255"/>
            <a:ext cx="2994192" cy="4376079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5053" b="1" dirty="0" smtClean="0">
                <a:solidFill>
                  <a:srgbClr val="215968"/>
                </a:solidFill>
                <a:latin typeface="Gabriola" panose="04040605051002020D02" pitchFamily="82" charset="0"/>
              </a:rPr>
              <a:t>Water Supply Development Restrictions on Conserved Land</a:t>
            </a:r>
          </a:p>
          <a:p>
            <a:pPr marL="0" indent="0">
              <a:buNone/>
            </a:pPr>
            <a:endParaRPr lang="en-US" sz="1500" dirty="0" smtClean="0">
              <a:solidFill>
                <a:schemeClr val="accent6"/>
              </a:solidFill>
              <a:latin typeface="Gabriola" panose="04040605051002020D02" pitchFamily="82" charset="0"/>
            </a:endParaRPr>
          </a:p>
          <a:p>
            <a:pPr>
              <a:spcAft>
                <a:spcPts val="1000"/>
              </a:spcAft>
            </a:pPr>
            <a:r>
              <a:rPr lang="en-US" dirty="0" smtClean="0"/>
              <a:t>~ </a:t>
            </a:r>
            <a:r>
              <a:rPr lang="en-US" sz="4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530 </a:t>
            </a:r>
            <a:r>
              <a:rPr lang="en-US" dirty="0" smtClean="0"/>
              <a:t>acres of conserved land in aquifer has water</a:t>
            </a:r>
            <a:r>
              <a:rPr lang="en-US" dirty="0" smtClean="0"/>
              <a:t> supply use restrictions</a:t>
            </a:r>
            <a:endParaRPr lang="en-US" dirty="0" smtClean="0"/>
          </a:p>
          <a:p>
            <a:pPr>
              <a:spcAft>
                <a:spcPts val="1000"/>
              </a:spcAft>
            </a:pPr>
            <a:r>
              <a:rPr lang="en-US" dirty="0"/>
              <a:t>~</a:t>
            </a:r>
            <a:r>
              <a:rPr lang="en-US" sz="4600" dirty="0">
                <a:solidFill>
                  <a:schemeClr val="accent6"/>
                </a:solidFill>
                <a:latin typeface="Arial Black" panose="020B0A04020102020204" pitchFamily="34" charset="0"/>
              </a:rPr>
              <a:t>70</a:t>
            </a:r>
            <a:r>
              <a:rPr lang="en-US" sz="2900" dirty="0">
                <a:solidFill>
                  <a:schemeClr val="accent6"/>
                </a:solidFill>
                <a:latin typeface="Arial Black" panose="020B0A04020102020204" pitchFamily="34" charset="0"/>
              </a:rPr>
              <a:t>%</a:t>
            </a:r>
            <a:r>
              <a:rPr lang="en-US" dirty="0"/>
              <a:t> of currently conserved land has water supply use </a:t>
            </a:r>
            <a:r>
              <a:rPr lang="en-US" dirty="0" smtClean="0"/>
              <a:t>restrictions</a:t>
            </a:r>
          </a:p>
          <a:p>
            <a:pPr>
              <a:spcAft>
                <a:spcPts val="1000"/>
              </a:spcAft>
            </a:pPr>
            <a:r>
              <a:rPr lang="en-US" dirty="0" smtClean="0"/>
              <a:t>~</a:t>
            </a:r>
            <a:r>
              <a:rPr lang="en-US" sz="46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14</a:t>
            </a:r>
            <a:r>
              <a:rPr lang="en-US" sz="29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%</a:t>
            </a:r>
            <a:r>
              <a:rPr lang="en-US" dirty="0" smtClean="0"/>
              <a:t> </a:t>
            </a:r>
            <a:r>
              <a:rPr lang="en-US" dirty="0"/>
              <a:t>of </a:t>
            </a:r>
            <a:r>
              <a:rPr lang="en-US" dirty="0" smtClean="0"/>
              <a:t>aquifer has water restrictions written into a conservation easement</a:t>
            </a:r>
          </a:p>
        </p:txBody>
      </p:sp>
      <p:pic>
        <p:nvPicPr>
          <p:cNvPr id="5" name="Picture 4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89681" y="0"/>
            <a:ext cx="5605272" cy="66659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8960" y="5050466"/>
            <a:ext cx="3235040" cy="1435559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70690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 l="11172" t="6713" r="15615" b="22499"/>
          <a:stretch/>
        </p:blipFill>
        <p:spPr>
          <a:xfrm>
            <a:off x="362595" y="307777"/>
            <a:ext cx="8095604" cy="6048573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Shape 185"/>
          <p:cNvSpPr txBox="1"/>
          <p:nvPr/>
        </p:nvSpPr>
        <p:spPr>
          <a:xfrm>
            <a:off x="925975" y="0"/>
            <a:ext cx="728874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Close-up – Groundwater, Surface Water and Wetland Resources in NE Brentwood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2" name="Shape 192"/>
          <p:cNvPicPr preferRelativeResize="0"/>
          <p:nvPr/>
        </p:nvPicPr>
        <p:blipFill rotWithShape="1">
          <a:blip r:embed="rId3">
            <a:alphaModFix/>
          </a:blip>
          <a:srcRect l="12409" t="6903" r="15715" b="22118"/>
          <a:stretch/>
        </p:blipFill>
        <p:spPr>
          <a:xfrm>
            <a:off x="551662" y="337181"/>
            <a:ext cx="7813965" cy="596269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Shape 193"/>
          <p:cNvSpPr txBox="1"/>
          <p:nvPr/>
        </p:nvSpPr>
        <p:spPr>
          <a:xfrm>
            <a:off x="793693" y="0"/>
            <a:ext cx="7632677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B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 dirty="0">
                <a:solidFill>
                  <a:srgbClr val="31859B"/>
                </a:solidFill>
                <a:latin typeface="Arial"/>
                <a:ea typeface="Arial"/>
                <a:cs typeface="Arial"/>
                <a:sym typeface="Arial"/>
              </a:rPr>
              <a:t>Close-up – Groundwater, Surface Water and Wetland Resources in SE Brentwood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Shape 194"/>
          <p:cNvSpPr txBox="1"/>
          <p:nvPr/>
        </p:nvSpPr>
        <p:spPr>
          <a:xfrm>
            <a:off x="196482" y="6400412"/>
            <a:ext cx="4715583" cy="2769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Note: Wetlands are not shown for Exeter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15968"/>
                </a:solidFill>
              </a:rPr>
              <a:t>Ordinance Update</a:t>
            </a:r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Water Resource 101</a:t>
            </a:r>
          </a:p>
          <a:p>
            <a:r>
              <a:rPr lang="en-US" dirty="0" smtClean="0"/>
              <a:t>Better definition of resource</a:t>
            </a:r>
          </a:p>
          <a:p>
            <a:r>
              <a:rPr lang="en-US" dirty="0" smtClean="0"/>
              <a:t>Co-occurrence of resources</a:t>
            </a:r>
          </a:p>
          <a:p>
            <a:r>
              <a:rPr lang="en-US" dirty="0" smtClean="0"/>
              <a:t>Impact of new local stormwater regulations on resource</a:t>
            </a:r>
          </a:p>
          <a:p>
            <a:r>
              <a:rPr lang="en-US" dirty="0" smtClean="0"/>
              <a:t>Improve consistency and ease of use</a:t>
            </a:r>
          </a:p>
          <a:p>
            <a:r>
              <a:rPr lang="en-US" dirty="0" smtClean="0"/>
              <a:t>Provide outside resources/references</a:t>
            </a:r>
          </a:p>
          <a:p>
            <a:r>
              <a:rPr lang="en-US" dirty="0" smtClean="0"/>
              <a:t>Prioritize land conservation and water supply restrictions in aquifer district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18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</a:pPr>
            <a:endParaRPr sz="1400" b="0" i="0" u="none" strike="noStrike" cap="none" baseline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Shape 317"/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47048" y="276610"/>
            <a:ext cx="4949073" cy="6400800"/>
          </a:xfrm>
          <a:prstGeom prst="rect">
            <a:avLst/>
          </a:prstGeom>
          <a:noFill/>
          <a:ln w="38100" cap="sq">
            <a:solidFill>
              <a:srgbClr val="595959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47415" y="274637"/>
            <a:ext cx="8539385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395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95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95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Truslow Resource Consulting LLC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630314"/>
            <a:ext cx="9144000" cy="11770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004930"/>
            <a:ext cx="9144000" cy="2887578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44970" y="5057398"/>
            <a:ext cx="9144000" cy="36933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:: 454 Court Street :: Suite 304 :: Portsmouth, NH 03801 :: (603) 766-6670 :: www.truslowrc.com</a:t>
            </a:r>
          </a:p>
        </p:txBody>
      </p:sp>
      <p:sp>
        <p:nvSpPr>
          <p:cNvPr id="105" name="Shape 105"/>
          <p:cNvSpPr txBox="1"/>
          <p:nvPr/>
        </p:nvSpPr>
        <p:spPr>
          <a:xfrm>
            <a:off x="147415" y="5426730"/>
            <a:ext cx="8828664" cy="120032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Danna Truslow, PG, CG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Principal Hydrologist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Samantha Wright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Geomorphologist and GIS Specialist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lang="en-US" sz="2000" b="1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Anna Boudreau </a:t>
            </a:r>
            <a:r>
              <a:rPr lang="en-US" sz="2000" b="0" i="0" u="none" strike="noStrike" cap="none" baseline="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– Land Conservation Consultant, Training and Outreach</a:t>
            </a: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15968"/>
                </a:solidFill>
              </a:rPr>
              <a:t>Kingston, NH</a:t>
            </a:r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Aquifer Protection Overlay District – 1990</a:t>
            </a:r>
          </a:p>
          <a:p>
            <a:r>
              <a:rPr lang="en-US" dirty="0" smtClean="0"/>
              <a:t>Active Land Protection Efforts – Conservation Commission and Regional Land Trust</a:t>
            </a:r>
          </a:p>
          <a:p>
            <a:r>
              <a:rPr lang="en-US" dirty="0" smtClean="0"/>
              <a:t>Agricultural – semirural transition </a:t>
            </a:r>
          </a:p>
          <a:p>
            <a:r>
              <a:rPr lang="en-US" dirty="0" smtClean="0"/>
              <a:t>Groundwater monitoring at permitted developments?</a:t>
            </a:r>
          </a:p>
          <a:p>
            <a:r>
              <a:rPr lang="en-US" dirty="0" smtClean="0"/>
              <a:t>2011 Aquifer Protection Ordinance update</a:t>
            </a:r>
            <a:endParaRPr lang="en-US" dirty="0" smtClean="0"/>
          </a:p>
          <a:p>
            <a:r>
              <a:rPr lang="en-US" dirty="0" smtClean="0"/>
              <a:t>Industrial/commercial along Rt 125 – allow additional growth?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20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318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Registered </a:t>
            </a:r>
            <a:r>
              <a:rPr lang="en-US" b="1" dirty="0" smtClean="0">
                <a:solidFill>
                  <a:srgbClr val="318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Wells in </a:t>
            </a:r>
            <a:r>
              <a:rPr lang="en-US" b="1" dirty="0" smtClean="0">
                <a:solidFill>
                  <a:srgbClr val="31859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Kingston</a:t>
            </a:r>
            <a:endParaRPr lang="en-US" b="1" dirty="0">
              <a:solidFill>
                <a:srgbClr val="31859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Content Placeholder 3" descr="Water Supply Statistics Total Wells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l="5882" r="11765" b="72727"/>
              <a:stretch>
                <a:fillRect/>
              </a:stretch>
            </p:blipFill>
          </mc:Choice>
          <mc:Fallback>
            <p:blipFill>
              <a:blip r:embed="rId3"/>
              <a:srcRect l="5882" r="11765" b="72727"/>
              <a:stretch>
                <a:fillRect/>
              </a:stretch>
            </p:blipFill>
          </mc:Fallback>
        </mc:AlternateContent>
        <p:spPr>
          <a:xfrm>
            <a:off x="0" y="683472"/>
            <a:ext cx="9601121" cy="4114800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9/22/14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579C1D-8CFE-3841-894B-629FE12A4825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8" name="Content Placeholder 3" descr="Public WS Wells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5882" b="58824"/>
              <a:stretch>
                <a:fillRect/>
              </a:stretch>
            </p:blipFill>
          </mc:Choice>
          <mc:Fallback>
            <p:blipFill>
              <a:blip r:embed="rId5"/>
              <a:srcRect t="5882" b="58824"/>
              <a:stretch>
                <a:fillRect/>
              </a:stretch>
            </p:blipFill>
          </mc:Fallback>
        </mc:AlternateContent>
        <p:spPr>
          <a:xfrm>
            <a:off x="-457135" y="3613150"/>
            <a:ext cx="10058256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igure3v4.png"/>
          <p:cNvPicPr>
            <a:picLocks noChangeAspect="1"/>
          </p:cNvPicPr>
          <p:nvPr/>
        </p:nvPicPr>
        <p:blipFill>
          <a:blip r:embed="rId3"/>
          <a:srcRect t="15907"/>
          <a:stretch>
            <a:fillRect/>
          </a:stretch>
        </p:blipFill>
        <p:spPr bwMode="auto">
          <a:xfrm>
            <a:off x="2895600" y="770499"/>
            <a:ext cx="5592762" cy="6087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Box 4"/>
          <p:cNvSpPr txBox="1">
            <a:spLocks noChangeArrowheads="1"/>
          </p:cNvSpPr>
          <p:nvPr/>
        </p:nvSpPr>
        <p:spPr bwMode="auto">
          <a:xfrm>
            <a:off x="0" y="990600"/>
            <a:ext cx="2971800" cy="3262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215968"/>
                </a:solidFill>
              </a:rPr>
              <a:t>Baseline data to understand existing water quality</a:t>
            </a:r>
          </a:p>
          <a:p>
            <a:endParaRPr lang="en-US" sz="2000" i="1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1079 </a:t>
            </a:r>
            <a:r>
              <a:rPr lang="en-US" b="1" dirty="0">
                <a:solidFill>
                  <a:srgbClr val="000090"/>
                </a:solidFill>
              </a:rPr>
              <a:t>wells registered since 1984</a:t>
            </a:r>
          </a:p>
          <a:p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23% </a:t>
            </a:r>
            <a:r>
              <a:rPr lang="en-US" b="1" dirty="0">
                <a:solidFill>
                  <a:srgbClr val="000090"/>
                </a:solidFill>
              </a:rPr>
              <a:t>in stratified drift aquifer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31 Active </a:t>
            </a:r>
            <a:r>
              <a:rPr lang="en-US" b="1" dirty="0">
                <a:solidFill>
                  <a:srgbClr val="000090"/>
                </a:solidFill>
              </a:rPr>
              <a:t>Public water supplies</a:t>
            </a:r>
          </a:p>
          <a:p>
            <a:endParaRPr lang="en-US" b="1" dirty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152 Potential Contaminant Sources in Kingston – 70% in aquifer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30723" name="Picture 2" descr="Figure5v8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0"/>
            <a:ext cx="52990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3"/>
          <p:cNvSpPr txBox="1">
            <a:spLocks noChangeArrowheads="1"/>
          </p:cNvSpPr>
          <p:nvPr/>
        </p:nvSpPr>
        <p:spPr bwMode="auto">
          <a:xfrm>
            <a:off x="3505200" y="22860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Zone A</a:t>
            </a:r>
          </a:p>
        </p:txBody>
      </p:sp>
      <p:sp>
        <p:nvSpPr>
          <p:cNvPr id="30725" name="TextBox 4"/>
          <p:cNvSpPr txBox="1">
            <a:spLocks noChangeArrowheads="1"/>
          </p:cNvSpPr>
          <p:nvPr/>
        </p:nvSpPr>
        <p:spPr bwMode="auto">
          <a:xfrm>
            <a:off x="4343400" y="36576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Zone A</a:t>
            </a:r>
          </a:p>
        </p:txBody>
      </p:sp>
      <p:sp>
        <p:nvSpPr>
          <p:cNvPr id="30726" name="TextBox 5"/>
          <p:cNvSpPr txBox="1">
            <a:spLocks noChangeArrowheads="1"/>
          </p:cNvSpPr>
          <p:nvPr/>
        </p:nvSpPr>
        <p:spPr bwMode="auto">
          <a:xfrm>
            <a:off x="2971800" y="54864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Zone B</a:t>
            </a:r>
          </a:p>
        </p:txBody>
      </p:sp>
      <p:sp>
        <p:nvSpPr>
          <p:cNvPr id="30727" name="TextBox 6"/>
          <p:cNvSpPr txBox="1">
            <a:spLocks noChangeArrowheads="1"/>
          </p:cNvSpPr>
          <p:nvPr/>
        </p:nvSpPr>
        <p:spPr bwMode="auto">
          <a:xfrm>
            <a:off x="4572000" y="11430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Zone B</a:t>
            </a:r>
          </a:p>
        </p:txBody>
      </p:sp>
      <p:sp>
        <p:nvSpPr>
          <p:cNvPr id="30728" name="TextBox 7"/>
          <p:cNvSpPr txBox="1">
            <a:spLocks noChangeArrowheads="1"/>
          </p:cNvSpPr>
          <p:nvPr/>
        </p:nvSpPr>
        <p:spPr bwMode="auto">
          <a:xfrm>
            <a:off x="2057400" y="304800"/>
            <a:ext cx="54102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Proposed Aquifer Protection District </a:t>
            </a:r>
          </a:p>
          <a:p>
            <a:pPr algn="ctr"/>
            <a:r>
              <a:rPr lang="en-US" dirty="0"/>
              <a:t>Boundaries A and B</a:t>
            </a:r>
          </a:p>
        </p:txBody>
      </p:sp>
      <p:sp>
        <p:nvSpPr>
          <p:cNvPr id="30729" name="TextBox 8"/>
          <p:cNvSpPr txBox="1">
            <a:spLocks noChangeArrowheads="1"/>
          </p:cNvSpPr>
          <p:nvPr/>
        </p:nvSpPr>
        <p:spPr bwMode="auto">
          <a:xfrm>
            <a:off x="304800" y="1600200"/>
            <a:ext cx="2362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00090"/>
                </a:solidFill>
              </a:rPr>
              <a:t>Protects Most Vulnerable Resource Area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>
                <a:solidFill>
                  <a:srgbClr val="000090"/>
                </a:solidFill>
              </a:rPr>
              <a:t>Provides Land Use Flexibility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94224" y="156412"/>
            <a:ext cx="5513832" cy="62804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98" y="2825633"/>
            <a:ext cx="1805632" cy="361126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24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52298" y="274638"/>
            <a:ext cx="233450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15968"/>
                </a:solidFill>
                <a:latin typeface="Calibri"/>
                <a:cs typeface="Calibri"/>
              </a:rPr>
              <a:t>Conservation Lands </a:t>
            </a:r>
          </a:p>
          <a:p>
            <a:pPr algn="ctr"/>
            <a:r>
              <a:rPr lang="en-US" sz="2800" b="1" dirty="0" smtClean="0">
                <a:solidFill>
                  <a:srgbClr val="215968"/>
                </a:solidFill>
                <a:latin typeface="Calibri"/>
                <a:cs typeface="Calibri"/>
              </a:rPr>
              <a:t>W</a:t>
            </a:r>
            <a:r>
              <a:rPr lang="en-US" sz="2800" b="1" dirty="0" smtClean="0">
                <a:solidFill>
                  <a:srgbClr val="215968"/>
                </a:solidFill>
                <a:latin typeface="Calibri"/>
                <a:cs typeface="Calibri"/>
              </a:rPr>
              <a:t>hat are Water Supply Restrictions?</a:t>
            </a:r>
            <a:endParaRPr lang="en-US" sz="2800" b="1" dirty="0">
              <a:solidFill>
                <a:srgbClr val="215968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5937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15968"/>
                </a:solidFill>
              </a:rPr>
              <a:t>Kingston – to do</a:t>
            </a:r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Revisit overlay district – new development?</a:t>
            </a:r>
          </a:p>
          <a:p>
            <a:r>
              <a:rPr lang="en-US" dirty="0" smtClean="0"/>
              <a:t>Future Water District?</a:t>
            </a:r>
          </a:p>
          <a:p>
            <a:r>
              <a:rPr lang="en-US" dirty="0" smtClean="0"/>
              <a:t>Evaluate water supply land use restrictions</a:t>
            </a:r>
          </a:p>
          <a:p>
            <a:r>
              <a:rPr lang="en-US" dirty="0" smtClean="0"/>
              <a:t>Refocus land protection efforts?</a:t>
            </a:r>
          </a:p>
          <a:p>
            <a:r>
              <a:rPr lang="en-US" dirty="0" smtClean="0"/>
              <a:t>Groundwater monitoring at permitted developments – what rea</a:t>
            </a:r>
            <a:r>
              <a:rPr lang="en-US" dirty="0" smtClean="0"/>
              <a:t>l water quality impacts</a:t>
            </a:r>
            <a:r>
              <a:rPr lang="en-US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25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 txBox="1">
            <a:spLocks noGrp="1"/>
          </p:cNvSpPr>
          <p:nvPr>
            <p:ph type="title"/>
          </p:nvPr>
        </p:nvSpPr>
        <p:spPr>
          <a:xfrm>
            <a:off x="457200" y="631372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3200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Regional Efforts</a:t>
            </a:r>
            <a:br>
              <a:rPr lang="en-US" sz="3200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Southeast Watershed Alliance</a:t>
            </a:r>
            <a:br>
              <a:rPr lang="en-US" sz="3200" b="1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3200" b="1" dirty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Piscataqua</a:t>
            </a:r>
            <a:r>
              <a:rPr lang="en-US" sz="3200" b="1" i="0" u="none" strike="noStrike" cap="none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200" b="1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Region Estuaries Partnership</a:t>
            </a:r>
            <a:br>
              <a:rPr lang="en-US" sz="3200" b="1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200" b="1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Ordinance Review and Priorities</a:t>
            </a:r>
            <a:endParaRPr lang="en-US" sz="3200" b="1" i="0" u="none" strike="noStrike" cap="none" baseline="0" dirty="0">
              <a:solidFill>
                <a:srgbClr val="2159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Shape 374"/>
          <p:cNvSpPr txBox="1">
            <a:spLocks noGrp="1"/>
          </p:cNvSpPr>
          <p:nvPr>
            <p:ph idx="1"/>
          </p:nvPr>
        </p:nvSpPr>
        <p:spPr>
          <a:xfrm>
            <a:off x="457200" y="177437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Shape 375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26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6" name="Shape 3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5505" y="3271020"/>
            <a:ext cx="7930923" cy="1819274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Shape 377"/>
          <p:cNvSpPr txBox="1"/>
          <p:nvPr/>
        </p:nvSpPr>
        <p:spPr>
          <a:xfrm>
            <a:off x="7206342" y="5562712"/>
            <a:ext cx="1262742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PREPA 2015</a:t>
            </a:r>
          </a:p>
        </p:txBody>
      </p:sp>
      <p:sp>
        <p:nvSpPr>
          <p:cNvPr id="379" name="Shape 379"/>
          <p:cNvSpPr/>
          <p:nvPr/>
        </p:nvSpPr>
        <p:spPr>
          <a:xfrm>
            <a:off x="6607628" y="4777580"/>
            <a:ext cx="1828800" cy="785131"/>
          </a:xfrm>
          <a:prstGeom prst="rect">
            <a:avLst/>
          </a:prstGeom>
          <a:solidFill>
            <a:srgbClr val="BFBFBF">
              <a:alpha val="65490"/>
            </a:srgbClr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Shape 380"/>
          <p:cNvSpPr txBox="1"/>
          <p:nvPr/>
        </p:nvSpPr>
        <p:spPr>
          <a:xfrm>
            <a:off x="6781800" y="4469803"/>
            <a:ext cx="1752599" cy="3077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 in SCOPE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17"/>
          <p:cNvPicPr preferRelativeResize="0">
            <a:picLocks noChangeAspect="1"/>
          </p:cNvPicPr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0" y="0"/>
            <a:ext cx="9144000" cy="9926989"/>
          </a:xfrm>
          <a:prstGeom prst="rect">
            <a:avLst/>
          </a:prstGeom>
          <a:noFill/>
          <a:ln w="38100" cap="sq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TextBox 5"/>
          <p:cNvSpPr txBox="1"/>
          <p:nvPr/>
        </p:nvSpPr>
        <p:spPr>
          <a:xfrm>
            <a:off x="685800" y="323165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215968"/>
                </a:solidFill>
              </a:rPr>
              <a:t>Convergence - Municipal Awareness and Action</a:t>
            </a:r>
            <a:endParaRPr lang="en-US" sz="3600" b="1" dirty="0">
              <a:solidFill>
                <a:srgbClr val="215968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Historic use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of lands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Current resource and threats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Current and future /land/water resource needs and goals – Master Plan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Board/Commission engagement,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training and coordination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32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Economics – Attention now can save municipality in long run</a:t>
            </a:r>
          </a:p>
          <a:p>
            <a:pPr marL="342900" indent="-342900" defTabSz="457200">
              <a:spcBef>
                <a:spcPct val="20000"/>
              </a:spcBef>
              <a:buFont typeface="Arial"/>
              <a:buChar char="•"/>
            </a:pPr>
            <a:r>
              <a:rPr lang="en-US" sz="3200" kern="1200" dirty="0" smtClean="0">
                <a:solidFill>
                  <a:schemeClr val="tx1"/>
                </a:solidFill>
                <a:latin typeface="Calibri"/>
                <a:cs typeface="Calibri"/>
              </a:rPr>
              <a:t>Track – control</a:t>
            </a:r>
            <a:r>
              <a:rPr lang="en-US" sz="3200" kern="1200" dirty="0" smtClean="0">
                <a:solidFill>
                  <a:schemeClr val="tx1"/>
                </a:solidFill>
                <a:latin typeface="Calibri"/>
                <a:cs typeface="Calibri"/>
              </a:rPr>
              <a:t> emerging impacts </a:t>
            </a:r>
            <a:r>
              <a:rPr lang="en-US" sz="3200" kern="1200" dirty="0" smtClean="0">
                <a:solidFill>
                  <a:schemeClr val="tx1"/>
                </a:solidFill>
                <a:latin typeface="Calibri"/>
                <a:cs typeface="Calibri"/>
              </a:rPr>
              <a:t>through </a:t>
            </a:r>
            <a:r>
              <a:rPr lang="en-US" sz="3200" kern="1200" dirty="0" smtClean="0">
                <a:solidFill>
                  <a:schemeClr val="tx1"/>
                </a:solidFill>
                <a:latin typeface="Calibri"/>
                <a:cs typeface="Calibri"/>
              </a:rPr>
              <a:t>BMPs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lvl="0" indent="-342900" defTabSz="457200">
              <a:spcBef>
                <a:spcPct val="20000"/>
              </a:spcBef>
              <a:buFont typeface="Arial"/>
              <a:buChar char="•"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Revisit  and Refocus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lang="en-US" sz="3200" kern="1200" dirty="0" smtClean="0">
                <a:solidFill>
                  <a:schemeClr val="tx1"/>
                </a:solidFill>
                <a:latin typeface="Calibri"/>
                <a:cs typeface="Calibri"/>
              </a:rPr>
              <a:t>Regularly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 txBox="1">
            <a:spLocks noGrp="1"/>
          </p:cNvSpPr>
          <p:nvPr>
            <p:ph type="title"/>
          </p:nvPr>
        </p:nvSpPr>
        <p:spPr>
          <a:xfrm>
            <a:off x="615897" y="2088323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4400" b="1" i="0" u="none" strike="noStrike" cap="none" baseline="0" dirty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sp>
        <p:nvSpPr>
          <p:cNvPr id="386" name="Shape 386"/>
          <p:cNvSpPr txBox="1">
            <a:spLocks noGrp="1"/>
          </p:cNvSpPr>
          <p:nvPr>
            <p:ph type="dt" sz="half" idx="10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r>
              <a:rPr lang="en-US" sz="1200" b="0" i="0" u="none" strike="noStrike" cap="none" baseline="0" dirty="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October 22, 2015</a:t>
            </a:r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Shape 38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28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 317"/>
          <p:cNvPicPr preferRelativeResize="0">
            <a:picLocks noChangeAspect="1"/>
          </p:cNvPicPr>
          <p:nvPr/>
        </p:nvPicPr>
        <p:blipFill rotWithShape="1">
          <a:blip r:embed="rId3">
            <a:alphaModFix amt="16000"/>
          </a:blip>
          <a:srcRect/>
          <a:stretch/>
        </p:blipFill>
        <p:spPr>
          <a:xfrm>
            <a:off x="0" y="0"/>
            <a:ext cx="9144000" cy="9926989"/>
          </a:xfrm>
          <a:prstGeom prst="rect">
            <a:avLst/>
          </a:prstGeom>
          <a:noFill/>
          <a:ln w="38100" cap="sq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3214510"/>
          </a:xfrm>
        </p:spPr>
        <p:txBody>
          <a:bodyPr>
            <a:noAutofit/>
          </a:bodyPr>
          <a:lstStyle/>
          <a:p>
            <a:pPr algn="ctr"/>
            <a: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..or</a:t>
            </a:r>
            <a:br>
              <a:rPr lang="en-US" sz="4400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4400" b="1" i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The Evolving Role of Local Planning and Land Conservation in Protecting Aquifers for Future Community Water Supplies</a:t>
            </a:r>
            <a:endParaRPr lang="en-US" sz="4400" b="1" i="1" dirty="0">
              <a:solidFill>
                <a:schemeClr val="accent5">
                  <a:lumMod val="5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 Surficial Aquifer System"/>
          <p:cNvPicPr>
            <a:picLocks noChangeAspect="1"/>
          </p:cNvPicPr>
          <p:nvPr/>
        </p:nvPicPr>
        <p:blipFill>
          <a:blip r:embed="rId3"/>
          <a:srcRect l="38049"/>
          <a:stretch>
            <a:fillRect/>
          </a:stretch>
        </p:blipFill>
        <p:spPr>
          <a:xfrm>
            <a:off x="393583" y="-188596"/>
            <a:ext cx="5484889" cy="7863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78472" y="2130425"/>
            <a:ext cx="2579728" cy="1470025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215968"/>
                </a:solidFill>
              </a:rPr>
              <a:t>Significant but Limited Sand and Gravel Deposits</a:t>
            </a:r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flipH="1">
            <a:off x="3123807" y="4082712"/>
            <a:ext cx="196233" cy="2743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78471" y="5972537"/>
            <a:ext cx="21789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From USGS HA-730-M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61062" y="274638"/>
            <a:ext cx="3582938" cy="1143000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215968"/>
                </a:solidFill>
              </a:rPr>
              <a:t>Focus Area </a:t>
            </a:r>
            <a:br>
              <a:rPr lang="en-US" sz="3200" b="1" dirty="0" smtClean="0">
                <a:solidFill>
                  <a:srgbClr val="215968"/>
                </a:solidFill>
              </a:rPr>
            </a:br>
            <a:r>
              <a:rPr lang="en-US" sz="3200" b="1" dirty="0" smtClean="0">
                <a:solidFill>
                  <a:srgbClr val="215968"/>
                </a:solidFill>
              </a:rPr>
              <a:t>Brentwood and </a:t>
            </a:r>
            <a:br>
              <a:rPr lang="en-US" sz="3200" b="1" dirty="0" smtClean="0">
                <a:solidFill>
                  <a:srgbClr val="215968"/>
                </a:solidFill>
              </a:rPr>
            </a:br>
            <a:r>
              <a:rPr lang="en-US" sz="3200" b="1" dirty="0" smtClean="0">
                <a:solidFill>
                  <a:srgbClr val="215968"/>
                </a:solidFill>
              </a:rPr>
              <a:t>Kingston, NH</a:t>
            </a:r>
            <a:endParaRPr lang="en-US" sz="3200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768" y="198522"/>
            <a:ext cx="5538169" cy="6262437"/>
          </a:xfrm>
          <a:prstGeom prst="rect">
            <a:avLst/>
          </a:prstGeom>
          <a:ln w="25400">
            <a:solidFill>
              <a:schemeClr val="accent2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308" y="2172047"/>
            <a:ext cx="2350492" cy="3308211"/>
          </a:xfrm>
          <a:prstGeom prst="rect">
            <a:avLst/>
          </a:prstGeom>
        </p:spPr>
      </p:pic>
      <p:sp>
        <p:nvSpPr>
          <p:cNvPr id="8" name="7-Point Star 7"/>
          <p:cNvSpPr/>
          <p:nvPr/>
        </p:nvSpPr>
        <p:spPr>
          <a:xfrm>
            <a:off x="2557402" y="596557"/>
            <a:ext cx="232456" cy="250169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7-Point Star 8"/>
          <p:cNvSpPr/>
          <p:nvPr/>
        </p:nvSpPr>
        <p:spPr>
          <a:xfrm>
            <a:off x="2324946" y="2827285"/>
            <a:ext cx="232456" cy="250169"/>
          </a:xfrm>
          <a:prstGeom prst="star7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73312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15968"/>
                </a:solidFill>
              </a:rPr>
              <a:t>Conflicts</a:t>
            </a:r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Past/existing land use in high value aquifer areas</a:t>
            </a:r>
          </a:p>
          <a:p>
            <a:r>
              <a:rPr lang="en-US" dirty="0" smtClean="0"/>
              <a:t>Local control of water resources - commercialization</a:t>
            </a:r>
          </a:p>
          <a:p>
            <a:r>
              <a:rPr lang="en-US" dirty="0" smtClean="0"/>
              <a:t>New board /commission members</a:t>
            </a:r>
          </a:p>
          <a:p>
            <a:r>
              <a:rPr lang="en-US" dirty="0" smtClean="0"/>
              <a:t>Land use restrictions in future water supply areas</a:t>
            </a:r>
          </a:p>
          <a:p>
            <a:r>
              <a:rPr lang="en-US" dirty="0" smtClean="0"/>
              <a:t>Encourage commercial development</a:t>
            </a:r>
          </a:p>
          <a:p>
            <a:r>
              <a:rPr lang="en-US" dirty="0" smtClean="0"/>
              <a:t>Increased infiltration in aquifer/water resource areas – water quality impacts – road salt, landscaping chemicals, other emerging contaminants?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6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58587" y="3236286"/>
            <a:ext cx="2299613" cy="2211723"/>
          </a:xfrm>
        </p:spPr>
        <p:txBody>
          <a:bodyPr>
            <a:normAutofit fontScale="90000"/>
          </a:bodyPr>
          <a:lstStyle/>
          <a:p>
            <a:r>
              <a:rPr lang="en-US" sz="3556" b="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NH – 1982</a:t>
            </a:r>
            <a:r>
              <a:rPr lang="en-US" sz="311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311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311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/>
            </a:r>
            <a:br>
              <a:rPr lang="en-US" sz="3111" dirty="0" smtClean="0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</a:br>
            <a:r>
              <a:rPr lang="en-US" sz="3111" b="1" dirty="0" smtClean="0">
                <a:solidFill>
                  <a:srgbClr val="215968"/>
                </a:solidFill>
                <a:latin typeface="Calibri"/>
                <a:cs typeface="Calibri"/>
              </a:rPr>
              <a:t>Early Aquifer Protection Planning Document</a:t>
            </a:r>
            <a:br>
              <a:rPr lang="en-US" sz="3111" b="1" dirty="0" smtClean="0">
                <a:solidFill>
                  <a:srgbClr val="215968"/>
                </a:solidFill>
                <a:latin typeface="Calibri"/>
                <a:cs typeface="Calibri"/>
              </a:rPr>
            </a:br>
            <a:r>
              <a:rPr lang="en-US" sz="3111" b="1" dirty="0" smtClean="0">
                <a:solidFill>
                  <a:srgbClr val="215968"/>
                </a:solidFill>
                <a:latin typeface="Calibri"/>
                <a:cs typeface="Calibri"/>
              </a:rPr>
              <a:t/>
            </a:r>
            <a:br>
              <a:rPr lang="en-US" sz="3111" b="1" dirty="0" smtClean="0">
                <a:solidFill>
                  <a:srgbClr val="215968"/>
                </a:solidFill>
                <a:latin typeface="Calibri"/>
                <a:cs typeface="Calibri"/>
              </a:rPr>
            </a:br>
            <a:r>
              <a:rPr lang="en-US" sz="3111" b="1" dirty="0" smtClean="0">
                <a:solidFill>
                  <a:srgbClr val="215968"/>
                </a:solidFill>
                <a:latin typeface="Calibri"/>
                <a:cs typeface="Calibri"/>
              </a:rPr>
              <a:t>Overlay districts – 1990’s </a:t>
            </a:r>
            <a:br>
              <a:rPr lang="en-US" sz="3111" b="1" dirty="0" smtClean="0">
                <a:solidFill>
                  <a:srgbClr val="215968"/>
                </a:solidFill>
                <a:latin typeface="Calibri"/>
                <a:cs typeface="Calibri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Preparing for Groundwater Protection and Plannin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85800" y="320675"/>
            <a:ext cx="4934968" cy="640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215968"/>
                </a:solidFill>
              </a:rPr>
              <a:t>Brentwood, NH</a:t>
            </a:r>
            <a:endParaRPr lang="en-US" b="1" dirty="0">
              <a:solidFill>
                <a:srgbClr val="215968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Aquifer Protection Overlay District – 1992</a:t>
            </a:r>
          </a:p>
          <a:p>
            <a:r>
              <a:rPr lang="en-US" dirty="0" smtClean="0"/>
              <a:t>Active Land Protection Efforts – Conservation Commission and Regional Land Trust</a:t>
            </a:r>
          </a:p>
          <a:p>
            <a:r>
              <a:rPr lang="en-US" dirty="0" smtClean="0"/>
              <a:t>Agricultural – semirural transition</a:t>
            </a:r>
          </a:p>
          <a:p>
            <a:r>
              <a:rPr lang="en-US" dirty="0" smtClean="0"/>
              <a:t>Private Bottling Company – reaction</a:t>
            </a:r>
            <a:endParaRPr lang="en-US" dirty="0" smtClean="0"/>
          </a:p>
          <a:p>
            <a:r>
              <a:rPr lang="en-US" dirty="0" smtClean="0"/>
              <a:t>Balancing growth and protection</a:t>
            </a:r>
          </a:p>
          <a:p>
            <a:r>
              <a:rPr lang="en-US" dirty="0" smtClean="0"/>
              <a:t>2015 NR Ordinance update and LP/WSR Inventory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mtClean="0"/>
              <a:pPr marL="0" lvl="0" indent="0">
                <a:spcBef>
                  <a:spcPts val="0"/>
                </a:spcBef>
                <a:buClr>
                  <a:srgbClr val="888888"/>
                </a:buClr>
                <a:buSzPct val="25000"/>
                <a:buFont typeface="Calibri"/>
                <a:buNone/>
              </a:pPr>
              <a:t>8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859C"/>
              </a:buClr>
              <a:buSzPct val="25000"/>
              <a:buFont typeface="Calibri"/>
              <a:buNone/>
            </a:pPr>
            <a:r>
              <a:rPr lang="en-US" sz="3950" b="1" i="0" u="none" strike="noStrike" cap="none" baseline="0" dirty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NHDES Registered Wells in Brentwood </a:t>
            </a:r>
            <a:r>
              <a:rPr lang="en-US" sz="3950" b="1" i="0" u="none" strike="noStrike" cap="none" baseline="0" dirty="0" smtClean="0">
                <a:solidFill>
                  <a:srgbClr val="215968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3950" b="1" i="0" u="none" strike="noStrike" cap="none" baseline="0" dirty="0">
              <a:solidFill>
                <a:srgbClr val="21596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 baseline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888888"/>
                </a:buClr>
                <a:buSzPct val="25000"/>
                <a:buFont typeface="Calibri"/>
                <a:buNone/>
              </a:pPr>
              <a:t>9</a:t>
            </a:fld>
            <a:endParaRPr lang="en-US" sz="1200" b="0" i="0" u="none" strike="noStrike" cap="none" baseline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5" name="Shape 225"/>
          <p:cNvGraphicFramePr/>
          <p:nvPr/>
        </p:nvGraphicFramePr>
        <p:xfrm>
          <a:off x="740231" y="1517878"/>
          <a:ext cx="7609100" cy="2046475"/>
        </p:xfrm>
        <a:graphic>
          <a:graphicData uri="http://schemas.openxmlformats.org/drawingml/2006/table">
            <a:tbl>
              <a:tblPr>
                <a:noFill/>
                <a:tableStyleId>{0B79D379-5649-4AF1-9D7B-4C7594DCABCA}</a:tableStyleId>
              </a:tblPr>
              <a:tblGrid>
                <a:gridCol w="2795175"/>
                <a:gridCol w="2528975"/>
                <a:gridCol w="2284950"/>
              </a:tblGrid>
              <a:tr h="726175">
                <a:tc grid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1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en-US" sz="28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Wells registered </a:t>
                      </a:r>
                      <a:r>
                        <a:rPr lang="en-US" sz="28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since </a:t>
                      </a:r>
                      <a:r>
                        <a:rPr lang="en-US" sz="28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1984</a:t>
                      </a:r>
                      <a:endParaRPr lang="en-US" sz="2800" b="1" i="0" u="none" strike="noStrike" cap="non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00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Well Water Source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Number of Wells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% of total wells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Sand and Gravel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34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8%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Bedrock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385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92%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00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419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0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Shape 271"/>
          <p:cNvGraphicFramePr/>
          <p:nvPr/>
        </p:nvGraphicFramePr>
        <p:xfrm>
          <a:off x="810044" y="3923486"/>
          <a:ext cx="7669925" cy="2006144"/>
        </p:xfrm>
        <a:graphic>
          <a:graphicData uri="http://schemas.openxmlformats.org/drawingml/2006/table">
            <a:tbl>
              <a:tblPr>
                <a:noFill/>
                <a:tableStyleId>{E429F650-E39E-49CA-AB3C-0F27434C62AD}</a:tableStyleId>
              </a:tblPr>
              <a:tblGrid>
                <a:gridCol w="1476625"/>
                <a:gridCol w="1218125"/>
                <a:gridCol w="1136675"/>
                <a:gridCol w="1274775"/>
                <a:gridCol w="1345600"/>
                <a:gridCol w="1218125"/>
              </a:tblGrid>
              <a:tr h="261650">
                <a:tc gridSpan="6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28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Summary of public </a:t>
                      </a:r>
                      <a:r>
                        <a:rPr lang="en-US" sz="28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</a:t>
                      </a:r>
                      <a:r>
                        <a:rPr lang="en-US" sz="28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ater </a:t>
                      </a:r>
                      <a:r>
                        <a:rPr lang="en-US" sz="28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</a:t>
                      </a:r>
                      <a:r>
                        <a:rPr lang="en-US" sz="28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upply </a:t>
                      </a:r>
                      <a:r>
                        <a:rPr lang="en-US" sz="28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</a:t>
                      </a:r>
                      <a:r>
                        <a:rPr lang="en-US" sz="2800" b="1" i="0" u="none" strike="noStrike" cap="none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haracteristics</a:t>
                      </a:r>
                      <a:endParaRPr lang="en-US" sz="2800" b="1" i="0" u="none" strike="noStrike" cap="none" baseline="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849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Groundwater Source</a:t>
                      </a: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of active systems</a:t>
                      </a: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Active in Aquifer Zone</a:t>
                      </a: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of active community wells</a:t>
                      </a: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of active Transient, non-community</a:t>
                      </a: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of active Non-Transient, non-community</a:t>
                      </a:r>
                    </a:p>
                  </a:txBody>
                  <a:tcPr marL="9525" marR="9525" marT="9525" marB="0" anchor="ctr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Sand and Gravel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61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Bedrock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1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Calibri"/>
                        <a:buNone/>
                      </a:pPr>
                      <a:r>
                        <a:rPr lang="en-US" sz="1400" b="0" i="0" u="none" strike="noStrike" cap="none" baseline="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October 22, 2015</a:t>
            </a:r>
            <a:endParaRPr lang="en-US"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10886</TotalTime>
  <Words>965</Words>
  <Application>Microsoft Macintosh PowerPoint</Application>
  <PresentationFormat>On-screen Show (4:3)</PresentationFormat>
  <Paragraphs>200</Paragraphs>
  <Slides>28</Slides>
  <Notes>15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Source Water Protection and Development -  Conflicts and Convergence</vt:lpstr>
      <vt:lpstr>      Truslow Resource Consulting LLC</vt:lpstr>
      <vt:lpstr>..or The Evolving Role of Local Planning and Land Conservation in Protecting Aquifers for Future Community Water Supplies</vt:lpstr>
      <vt:lpstr>Significant but Limited Sand and Gravel Deposits</vt:lpstr>
      <vt:lpstr>Focus Area  Brentwood and  Kingston, NH</vt:lpstr>
      <vt:lpstr>Conflicts</vt:lpstr>
      <vt:lpstr>NH – 1982  Early Aquifer Protection Planning Document  Overlay districts – 1990’s    </vt:lpstr>
      <vt:lpstr>Brentwood, NH</vt:lpstr>
      <vt:lpstr>NHDES Registered Wells in Brentwood  </vt:lpstr>
      <vt:lpstr>Co-Occurrence of Resources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Ordinance Update</vt:lpstr>
      <vt:lpstr>Slide 19</vt:lpstr>
      <vt:lpstr>Kingston, NH</vt:lpstr>
      <vt:lpstr>Registered Wells in Kingston</vt:lpstr>
      <vt:lpstr>Slide 22</vt:lpstr>
      <vt:lpstr>Slide 23</vt:lpstr>
      <vt:lpstr>Slide 24</vt:lpstr>
      <vt:lpstr>Kingston – to do</vt:lpstr>
      <vt:lpstr>Regional Efforts Southeast Watershed Alliance  Piscataqua Region Estuaries Partnership Ordinance Review and Priorities</vt:lpstr>
      <vt:lpstr>Slide 27</vt:lpstr>
      <vt:lpstr>Questions?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Groundwater and Surface Water An Overview of Brentwood’s Water Resources </dc:title>
  <cp:lastModifiedBy>Danna Truslow</cp:lastModifiedBy>
  <cp:revision>6</cp:revision>
  <cp:lastPrinted>2015-05-07T18:25:16Z</cp:lastPrinted>
  <dcterms:created xsi:type="dcterms:W3CDTF">2015-10-05T13:02:55Z</dcterms:created>
  <dcterms:modified xsi:type="dcterms:W3CDTF">2015-10-12T10:55:35Z</dcterms:modified>
</cp:coreProperties>
</file>